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Google Sans"/>
      <p:regular r:id="rId21"/>
      <p:bold r:id="rId22"/>
      <p:italic r:id="rId23"/>
      <p:boldItalic r:id="rId24"/>
    </p:embeddedFont>
    <p:embeddedFont>
      <p:font typeface="Work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22" Type="http://schemas.openxmlformats.org/officeDocument/2006/relationships/font" Target="fonts/GoogleSans-bold.fntdata"/><Relationship Id="rId21" Type="http://schemas.openxmlformats.org/officeDocument/2006/relationships/font" Target="fonts/GoogleSans-regular.fntdata"/><Relationship Id="rId24" Type="http://schemas.openxmlformats.org/officeDocument/2006/relationships/font" Target="fonts/GoogleSans-boldItalic.fntdata"/><Relationship Id="rId23" Type="http://schemas.openxmlformats.org/officeDocument/2006/relationships/font" Target="fonts/GoogleSans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26" Type="http://schemas.openxmlformats.org/officeDocument/2006/relationships/font" Target="fonts/WorkSans-bold.fntdata"/><Relationship Id="rId25" Type="http://schemas.openxmlformats.org/officeDocument/2006/relationships/font" Target="fonts/WorkSans-regular.fntdata"/><Relationship Id="rId28" Type="http://schemas.openxmlformats.org/officeDocument/2006/relationships/font" Target="fonts/WorkSans-boldItalic.fntdata"/><Relationship Id="rId27" Type="http://schemas.openxmlformats.org/officeDocument/2006/relationships/font" Target="fonts/Work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Relationship Id="rId11" Type="http://schemas.openxmlformats.org/officeDocument/2006/relationships/font" Target="fonts/Roboto-regular.fntdata"/><Relationship Id="rId10" Type="http://schemas.openxmlformats.org/officeDocument/2006/relationships/font" Target="fonts/GoogleSansSemiBold-boldItalic.fntdata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Lato-regular.fntdata"/><Relationship Id="rId16" Type="http://schemas.openxmlformats.org/officeDocument/2006/relationships/font" Target="fonts/PTSansNarrow-bold.fntdata"/><Relationship Id="rId19" Type="http://schemas.openxmlformats.org/officeDocument/2006/relationships/font" Target="fonts/Lato-italic.fntdata"/><Relationship Id="rId18" Type="http://schemas.openxmlformats.org/officeDocument/2006/relationships/font" Target="fonts/Lato-bold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512140ae02_0_134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512140ae02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>
            <a:stCxn id="67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8" name="Google Shape;68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9" name="Google Shape;69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" name="Google Shape;82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3" name="Google Shape;83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4" name="Google Shape;84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7" name="Google Shape;87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88" name="Google Shape;8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9" name="Google Shape;8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0" name="Google Shape;9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1" name="Google Shape;9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2" name="Google Shape;92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3" name="Google Shape;93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4" name="Google Shape;9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7" name="Google Shape;97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98" name="Google Shape;98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1" name="Google Shape;101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2" name="Google Shape;10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INSIGHTS/NEXT STEPS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6" name="Google Shape;106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07" name="Google Shape;10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Google Shape;112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3" name="Google Shape;113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14" name="Google Shape;114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" name="Google Shape;115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6" name="Google Shape;116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0" name="Google Shape;120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" name="Google Shape;124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25" name="Google Shape;125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" name="Google Shape;129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0" name="Google Shape;130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" name="Google Shape;134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5" name="Google Shape;135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1" name="Google Shape;141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2" name="Google Shape;142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3" name="Google Shape;143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4" name="Google Shape;144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5" name="Google Shape;145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0" name="Google Shape;150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55" name="Google Shape;155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6" name="Google Shape;156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0" name="Google Shape;160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1" name="Google Shape;16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65" name="Google Shape;165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7" name="Google Shape;167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8" name="Google Shape;168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9" name="Google Shape;169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0" name="Google Shape;170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1" name="Google Shape;17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2" name="Google Shape;17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3" name="Google Shape;17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4" name="Google Shape;17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5" name="Google Shape;175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6" name="Google Shape;176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77" name="Google Shape;177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1" name="Google Shape;181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2" name="Google Shape;182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3" name="Google Shape;183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 txBox="1"/>
          <p:nvPr/>
        </p:nvSpPr>
        <p:spPr>
          <a:xfrm>
            <a:off x="100575" y="1257300"/>
            <a:ext cx="2883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Salifort Motors seeks to improve employee retention and find reason  behind why employees leave the company.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0" name="Google Shape;190;p8"/>
          <p:cNvSpPr txBox="1"/>
          <p:nvPr/>
        </p:nvSpPr>
        <p:spPr>
          <a:xfrm>
            <a:off x="100" y="67050"/>
            <a:ext cx="7772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Google Sans"/>
                <a:ea typeface="Google Sans"/>
                <a:cs typeface="Google Sans"/>
                <a:sym typeface="Google Sans"/>
              </a:rPr>
              <a:t>Salifort Motors</a:t>
            </a:r>
            <a:endParaRPr b="1" sz="25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1" name="Google Shape;191;p8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Employee </a:t>
            </a: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Retention Project</a:t>
            </a: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 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92" name="Google Shape;192;p8"/>
          <p:cNvPicPr preferRelativeResize="0"/>
          <p:nvPr/>
        </p:nvPicPr>
        <p:blipFill rotWithShape="1">
          <a:blip r:embed="rId3">
            <a:alphaModFix/>
          </a:blip>
          <a:srcRect b="0" l="2989" r="2998" t="0"/>
          <a:stretch/>
        </p:blipFill>
        <p:spPr>
          <a:xfrm>
            <a:off x="3135675" y="1433450"/>
            <a:ext cx="4426424" cy="258165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8"/>
          <p:cNvSpPr txBox="1"/>
          <p:nvPr/>
        </p:nvSpPr>
        <p:spPr>
          <a:xfrm>
            <a:off x="3130788" y="4172925"/>
            <a:ext cx="43140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Barplot above shows the most </a:t>
            </a:r>
            <a:r>
              <a:rPr b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relevant</a:t>
            </a:r>
            <a:r>
              <a:rPr b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 variables: </a:t>
            </a:r>
            <a:r>
              <a:rPr b="1" i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‘last_</a:t>
            </a:r>
            <a:r>
              <a:rPr b="1" i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evaluation’</a:t>
            </a:r>
            <a:r>
              <a:rPr b="1" i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, ‘number_project’,  ‘tenure’ </a:t>
            </a:r>
            <a:r>
              <a:rPr b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and</a:t>
            </a:r>
            <a:r>
              <a:rPr b="1" i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 ‘overworked’.</a:t>
            </a:r>
            <a:endParaRPr b="1" i="1" sz="10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4" name="Google Shape;194;p8"/>
          <p:cNvSpPr txBox="1"/>
          <p:nvPr/>
        </p:nvSpPr>
        <p:spPr>
          <a:xfrm>
            <a:off x="3257550" y="6698850"/>
            <a:ext cx="4060500" cy="3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0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5" name="Google Shape;195;p8"/>
          <p:cNvSpPr txBox="1"/>
          <p:nvPr/>
        </p:nvSpPr>
        <p:spPr>
          <a:xfrm>
            <a:off x="100575" y="3295650"/>
            <a:ext cx="28833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Since the variable we are seeking to predict is categorical, the team could build </a:t>
            </a: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either </a:t>
            </a: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a logistic regression or a tree-based machine learning model.</a:t>
            </a:r>
            <a:endParaRPr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The decision tree  classifier slightly outperforms the logistic regression model.</a:t>
            </a:r>
            <a:endParaRPr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6" name="Google Shape;196;p8"/>
          <p:cNvSpPr txBox="1"/>
          <p:nvPr/>
        </p:nvSpPr>
        <p:spPr>
          <a:xfrm>
            <a:off x="100575" y="5783025"/>
            <a:ext cx="2883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This model helps predict whether an employee will leave and identify which factors are most influential. These insights can help HR make decisions to improve employee retention.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7" name="Google Shape;197;p8"/>
          <p:cNvSpPr txBox="1"/>
          <p:nvPr/>
        </p:nvSpPr>
        <p:spPr>
          <a:xfrm>
            <a:off x="100575" y="7770725"/>
            <a:ext cx="7058100" cy="19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1. The number of projects that employees can work on should range from 3 to 4 and maximun 5.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2. Consider promoting employees who have been with the company for atleast four years.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3. Either reward employees for working longer hours, or don't require them to do so.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4. If employees aren't familiar with the company's overtime pay policies, inform them about this. If the expectations around workload and time off aren't explicit, make them clear.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5. Hold company-wide and within-team discussions to understand and address the company work culture, across the board and in specific contexts.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6. High evaluation scores should not be reserved for employees who work 200+ hours per month. Consider a proportionate scale for rewarding employees who contribute more/put in more effort.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